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718" autoAdjust="0"/>
  </p:normalViewPr>
  <p:slideViewPr>
    <p:cSldViewPr>
      <p:cViewPr varScale="1">
        <p:scale>
          <a:sx n="71" d="100"/>
          <a:sy n="71" d="100"/>
        </p:scale>
        <p:origin x="-13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10.11.2017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10.11.2017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10.11.2017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10.11.2017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10.11.2017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10.11.2017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10.11.2017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10.11.2017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10.11.2017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10.11.2017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/>
              <a:pPr/>
              <a:t>10.11.2017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Прямоугольник 85"/>
          <p:cNvSpPr/>
          <p:nvPr userDrawn="1"/>
        </p:nvSpPr>
        <p:spPr>
          <a:xfrm>
            <a:off x="714348" y="285728"/>
            <a:ext cx="8215370" cy="6357982"/>
          </a:xfrm>
          <a:prstGeom prst="rect">
            <a:avLst/>
          </a:prstGeom>
          <a:solidFill>
            <a:schemeClr val="bg1"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6643710"/>
            <a:ext cx="150016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" kern="1200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© Фокина Лидия Петровна </a:t>
            </a:r>
            <a:endParaRPr lang="ru-RU" sz="800" kern="1200" dirty="0">
              <a:solidFill>
                <a:schemeClr val="bg1">
                  <a:lumMod val="85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pSp>
        <p:nvGrpSpPr>
          <p:cNvPr id="8" name="Группа 7"/>
          <p:cNvGrpSpPr/>
          <p:nvPr userDrawn="1"/>
        </p:nvGrpSpPr>
        <p:grpSpPr>
          <a:xfrm rot="10800000">
            <a:off x="357158" y="6147194"/>
            <a:ext cx="821538" cy="250033"/>
            <a:chOff x="2714612" y="1428736"/>
            <a:chExt cx="2857520" cy="785818"/>
          </a:xfrm>
          <a:solidFill>
            <a:srgbClr val="00B0F0"/>
          </a:solidFill>
        </p:grpSpPr>
        <p:sp>
          <p:nvSpPr>
            <p:cNvPr id="9" name="Овал 8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Овал 9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Овал 10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Овал 11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" name="Группа 13"/>
          <p:cNvGrpSpPr/>
          <p:nvPr userDrawn="1"/>
        </p:nvGrpSpPr>
        <p:grpSpPr>
          <a:xfrm rot="10800000">
            <a:off x="357158" y="5436391"/>
            <a:ext cx="821538" cy="250033"/>
            <a:chOff x="2714612" y="1428736"/>
            <a:chExt cx="2857520" cy="785818"/>
          </a:xfrm>
          <a:solidFill>
            <a:srgbClr val="00B0F0"/>
          </a:solidFill>
        </p:grpSpPr>
        <p:sp>
          <p:nvSpPr>
            <p:cNvPr id="15" name="Овал 14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Овал 15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Овал 16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Овал 17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Скругленный прямоугольник 18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7" name="Группа 86"/>
          <p:cNvGrpSpPr/>
          <p:nvPr userDrawn="1"/>
        </p:nvGrpSpPr>
        <p:grpSpPr>
          <a:xfrm rot="10800000">
            <a:off x="357158" y="4725588"/>
            <a:ext cx="821538" cy="250033"/>
            <a:chOff x="2714612" y="1428736"/>
            <a:chExt cx="2857520" cy="785818"/>
          </a:xfrm>
          <a:solidFill>
            <a:srgbClr val="00B0F0"/>
          </a:solidFill>
        </p:grpSpPr>
        <p:sp>
          <p:nvSpPr>
            <p:cNvPr id="88" name="Овал 87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Овал 90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Скругленный прямоугольник 91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3" name="Группа 92"/>
          <p:cNvGrpSpPr/>
          <p:nvPr userDrawn="1"/>
        </p:nvGrpSpPr>
        <p:grpSpPr>
          <a:xfrm rot="10800000">
            <a:off x="357158" y="4014785"/>
            <a:ext cx="821538" cy="250033"/>
            <a:chOff x="2714612" y="1428736"/>
            <a:chExt cx="2857520" cy="785818"/>
          </a:xfrm>
          <a:solidFill>
            <a:srgbClr val="00B0F0"/>
          </a:solidFill>
        </p:grpSpPr>
        <p:sp>
          <p:nvSpPr>
            <p:cNvPr id="94" name="Овал 93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Овал 96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8" name="Скругленный прямоугольник 97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9" name="Группа 98"/>
          <p:cNvGrpSpPr/>
          <p:nvPr userDrawn="1"/>
        </p:nvGrpSpPr>
        <p:grpSpPr>
          <a:xfrm rot="10800000">
            <a:off x="357158" y="3303982"/>
            <a:ext cx="821538" cy="250033"/>
            <a:chOff x="2714612" y="1428736"/>
            <a:chExt cx="2857520" cy="785818"/>
          </a:xfrm>
          <a:solidFill>
            <a:srgbClr val="00B0F0"/>
          </a:solidFill>
        </p:grpSpPr>
        <p:sp>
          <p:nvSpPr>
            <p:cNvPr id="100" name="Овал 99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3" name="Овал 102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" name="Скругленный прямоугольник 103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5" name="Группа 104"/>
          <p:cNvGrpSpPr/>
          <p:nvPr userDrawn="1"/>
        </p:nvGrpSpPr>
        <p:grpSpPr>
          <a:xfrm rot="10800000">
            <a:off x="357158" y="2593179"/>
            <a:ext cx="821538" cy="250033"/>
            <a:chOff x="2714612" y="1428736"/>
            <a:chExt cx="2857520" cy="785818"/>
          </a:xfrm>
          <a:solidFill>
            <a:srgbClr val="00B0F0"/>
          </a:solidFill>
        </p:grpSpPr>
        <p:sp>
          <p:nvSpPr>
            <p:cNvPr id="106" name="Овал 105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9" name="Овал 108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0" name="Скругленный прямоугольник 109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1" name="Группа 110"/>
          <p:cNvGrpSpPr/>
          <p:nvPr userDrawn="1"/>
        </p:nvGrpSpPr>
        <p:grpSpPr>
          <a:xfrm rot="10800000">
            <a:off x="357158" y="1882376"/>
            <a:ext cx="821538" cy="250033"/>
            <a:chOff x="2714612" y="1428736"/>
            <a:chExt cx="2857520" cy="785818"/>
          </a:xfrm>
          <a:solidFill>
            <a:srgbClr val="00B0F0"/>
          </a:solidFill>
        </p:grpSpPr>
        <p:sp>
          <p:nvSpPr>
            <p:cNvPr id="112" name="Овал 111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5" name="Овал 114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6" name="Скругленный прямоугольник 115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7" name="Группа 116"/>
          <p:cNvGrpSpPr/>
          <p:nvPr userDrawn="1"/>
        </p:nvGrpSpPr>
        <p:grpSpPr>
          <a:xfrm rot="10800000">
            <a:off x="357158" y="1171573"/>
            <a:ext cx="821538" cy="250033"/>
            <a:chOff x="2714612" y="1428736"/>
            <a:chExt cx="2857520" cy="785818"/>
          </a:xfrm>
          <a:solidFill>
            <a:srgbClr val="00B0F0"/>
          </a:solidFill>
        </p:grpSpPr>
        <p:sp>
          <p:nvSpPr>
            <p:cNvPr id="118" name="Овал 117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1" name="Овал 120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2" name="Скругленный прямоугольник 121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3" name="Группа 122"/>
          <p:cNvGrpSpPr/>
          <p:nvPr userDrawn="1"/>
        </p:nvGrpSpPr>
        <p:grpSpPr>
          <a:xfrm rot="10800000">
            <a:off x="357158" y="460770"/>
            <a:ext cx="821538" cy="250033"/>
            <a:chOff x="2714612" y="1428736"/>
            <a:chExt cx="2857520" cy="785818"/>
          </a:xfrm>
          <a:solidFill>
            <a:srgbClr val="00B0F0"/>
          </a:solidFill>
        </p:grpSpPr>
        <p:sp>
          <p:nvSpPr>
            <p:cNvPr id="124" name="Овал 123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7" name="Овал 126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8" name="Скругленный прямоугольник 127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571481"/>
            <a:ext cx="721523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Программа «Преемственность» </a:t>
            </a:r>
          </a:p>
          <a:p>
            <a:pPr algn="ctr"/>
            <a:r>
              <a:rPr kumimoji="1"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под редакцией Н.А.Федосовой</a:t>
            </a:r>
            <a:endParaRPr kumimoji="1"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85852" y="1500174"/>
            <a:ext cx="72866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Программа «Преемственность»- это личностно-ориентированная модель системы подготовки к школе.</a:t>
            </a:r>
          </a:p>
          <a:p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Эта модель может быть реализована:</a:t>
            </a:r>
          </a:p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В дошкольных образовательных учреждениях </a:t>
            </a: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В семье </a:t>
            </a: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мини- садах </a:t>
            </a: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В группах кратковременного пребывания </a:t>
            </a: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В образовательных учреждениях типа «начальная школа – детский сад»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0166" y="785794"/>
            <a:ext cx="69294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Физическое развитие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57554" y="1857364"/>
            <a:ext cx="3143272" cy="108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Модуль</a:t>
            </a:r>
          </a:p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«Физическая культура»</a:t>
            </a:r>
            <a:endParaRPr lang="ru-RU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071670" y="3429000"/>
            <a:ext cx="6286544" cy="307183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Совершенствование навыков базовых двигательных действий, усложнение ранее освоенных движений. Расширение функциональных возможностей организма. Формирование представлений об укреплении здоровья. Формирование практических умений и навыков по использованию подвижных игр и элементов соревнования в оздоровительных формах  организации физической культуры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 стрелкой 5"/>
          <p:cNvCxnSpPr>
            <a:endCxn id="3" idx="0"/>
          </p:cNvCxnSpPr>
          <p:nvPr/>
        </p:nvCxnSpPr>
        <p:spPr>
          <a:xfrm rot="5400000">
            <a:off x="4607720" y="1535894"/>
            <a:ext cx="6429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>
            <a:stCxn id="3" idx="2"/>
          </p:cNvCxnSpPr>
          <p:nvPr/>
        </p:nvCxnSpPr>
        <p:spPr>
          <a:xfrm rot="5400000">
            <a:off x="4683372" y="3183182"/>
            <a:ext cx="4916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714356"/>
            <a:ext cx="72152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Дополнительные модули по выбору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42976" y="1714488"/>
            <a:ext cx="2160000" cy="914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Модуль</a:t>
            </a:r>
          </a:p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«Игра на свирели»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86182" y="1714488"/>
            <a:ext cx="2160000" cy="914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Модуль </a:t>
            </a:r>
          </a:p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«Театральное искусство»</a:t>
            </a:r>
            <a:endParaRPr lang="ru-RU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29388" y="1714488"/>
            <a:ext cx="2160000" cy="914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Модуль</a:t>
            </a:r>
          </a:p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«Тонизирующая гимнастика»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214414" y="3143248"/>
            <a:ext cx="2160000" cy="334575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Развитие музыкального восприятия, навыков ансамблевого </a:t>
            </a:r>
            <a:r>
              <a:rPr lang="ru-RU" sz="1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музицирования</a:t>
            </a: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укрепление здоровья посредством игры на свирели. Развитие голоса и слуха. Приобщение ребенка к народной, классической и современной песне</a:t>
            </a:r>
            <a:endParaRPr lang="ru-RU" sz="1400" dirty="0" smtClean="0"/>
          </a:p>
          <a:p>
            <a:pPr algn="ctr"/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786182" y="3143248"/>
            <a:ext cx="2160000" cy="334575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Учить правильной и четкой дикции, совершенствовать звуковую культуру речи. Правильно выражать свои мысли</a:t>
            </a:r>
            <a:endParaRPr lang="ru-RU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500826" y="3143248"/>
            <a:ext cx="2160000" cy="334575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Ритмическая гимнастика.</a:t>
            </a:r>
          </a:p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Лечебная физкультура</a:t>
            </a:r>
            <a:endParaRPr lang="ru-RU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layer.myshared.ru/4/178348/slides/slide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571480"/>
            <a:ext cx="7620000" cy="571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18169" y="2967335"/>
            <a:ext cx="759723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Спасибо за внимание!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785794"/>
            <a:ext cx="735811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Цель программы:</a:t>
            </a:r>
          </a:p>
          <a:p>
            <a:pPr algn="ctr"/>
            <a:endParaRPr lang="ru-RU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подготовить детей дошкольного возраста  к обучению в школе, путем развития их физических, социальных и психических функций в единстве дошкольного и школьного образовательного пространства; оказать квалифицированную помощь педагогам и родителям  при подготовке детей к обучению в школе.</a:t>
            </a:r>
            <a:endParaRPr 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714356"/>
            <a:ext cx="7358114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Задачи программы:</a:t>
            </a:r>
          </a:p>
          <a:p>
            <a:pPr algn="ctr"/>
            <a:endParaRPr lang="ru-RU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сохранение и укрепление физического, психического здоровья детей;</a:t>
            </a: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развитие личностных качеств; </a:t>
            </a: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формирование ценностных установок и ориентаций;</a:t>
            </a: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развитие творческой активности; </a:t>
            </a: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формирование и развитие психических функций познавательной сферы;</a:t>
            </a: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развитие эмоционально-волевой сферы; </a:t>
            </a: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развитие коммуникативных умений; </a:t>
            </a: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развитие умений действовать по правилам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1" y="1571612"/>
            <a:ext cx="721523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Разделы программы:</a:t>
            </a:r>
          </a:p>
          <a:p>
            <a:pPr algn="ctr"/>
            <a:endParaRPr lang="ru-RU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«Возрастные особенности детей 5-7 лет»</a:t>
            </a:r>
          </a:p>
          <a:p>
            <a:pPr>
              <a:buFont typeface="Wingdings" pitchFamily="2" charset="2"/>
              <a:buChar char="v"/>
            </a:pPr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«Взаимодействие с семьей в период подготовки к обучению в школе»</a:t>
            </a:r>
          </a:p>
          <a:p>
            <a:pPr>
              <a:buFont typeface="Wingdings" pitchFamily="2" charset="2"/>
              <a:buChar char="v"/>
            </a:pPr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«Психолого-педагогическое сопровождение программы»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1604" y="928670"/>
            <a:ext cx="67866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Виды деятельности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1214414" y="2786058"/>
            <a:ext cx="1800000" cy="1080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Игровая</a:t>
            </a:r>
            <a:endParaRPr lang="ru-RU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357422" y="3786190"/>
            <a:ext cx="1800000" cy="1080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Продуктивная</a:t>
            </a:r>
            <a:endParaRPr lang="ru-RU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929058" y="4572008"/>
            <a:ext cx="1800000" cy="1080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Познавательно-исследовательская</a:t>
            </a:r>
            <a:endParaRPr lang="ru-RU" sz="1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7000892" y="2714620"/>
            <a:ext cx="1800000" cy="1080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Конструирование и моделирование</a:t>
            </a:r>
            <a:endParaRPr lang="ru-RU" sz="1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715008" y="3857628"/>
            <a:ext cx="1800000" cy="1080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Творческая</a:t>
            </a:r>
            <a:endParaRPr lang="ru-RU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rot="5400000">
            <a:off x="2285984" y="1571612"/>
            <a:ext cx="1143008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>
            <a:off x="2928926" y="2214554"/>
            <a:ext cx="2071702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>
            <a:off x="3571868" y="2928934"/>
            <a:ext cx="2786082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6200000" flipH="1">
            <a:off x="5036347" y="2321711"/>
            <a:ext cx="1928826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6200000" flipH="1">
            <a:off x="6500826" y="1643050"/>
            <a:ext cx="1071570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571480"/>
            <a:ext cx="73581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Социально-коммуникативное развитие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28728" y="1357298"/>
            <a:ext cx="2880000" cy="126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Модуль</a:t>
            </a:r>
          </a:p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«Родной дом»</a:t>
            </a:r>
          </a:p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429256" y="1357298"/>
            <a:ext cx="2880000" cy="126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Модуль</a:t>
            </a:r>
          </a:p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«Трудовая деятельность»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571604" y="3286124"/>
            <a:ext cx="2520000" cy="3060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Подготовка детей к  восприятию нравственных и эстетических ценностей традиционной культуры в условиях российского общества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86446" y="3286124"/>
            <a:ext cx="2520000" cy="3060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Воспитание положительного отношения к труду взрослых.</a:t>
            </a:r>
          </a:p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Формирование трудовых навыков.</a:t>
            </a:r>
          </a:p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Овладение умениями работать ловко, быстро, аккуратно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2393141" y="2964653"/>
            <a:ext cx="6429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6679421" y="2964653"/>
            <a:ext cx="5000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10800000" flipV="1">
            <a:off x="2643174" y="1000108"/>
            <a:ext cx="428628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6215074" y="1000108"/>
            <a:ext cx="35719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1604" y="714356"/>
            <a:ext cx="69294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Познавательное развитие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57290" y="1643050"/>
            <a:ext cx="1800000" cy="108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Модуль</a:t>
            </a:r>
          </a:p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«Зеленая тропинка»</a:t>
            </a:r>
            <a:endParaRPr lang="ru-RU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00496" y="1643050"/>
            <a:ext cx="1800000" cy="108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Модуль</a:t>
            </a:r>
          </a:p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«Математические ступеньки»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715140" y="1643050"/>
            <a:ext cx="1800000" cy="108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Модуль</a:t>
            </a:r>
          </a:p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«Конструирование»</a:t>
            </a:r>
            <a:endParaRPr lang="ru-RU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214414" y="3429000"/>
            <a:ext cx="2376000" cy="2988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Формирование основ безопасности жизнедеятельности и экологического сознания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857620" y="3429000"/>
            <a:ext cx="2376000" cy="2988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Формирование начальных математических представлений и развитие познавательных способностей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500826" y="3429000"/>
            <a:ext cx="2376000" cy="2988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Научить детей определять последовательность операций изготовления изделия, делить на части, находить основные детали. </a:t>
            </a:r>
            <a:r>
              <a:rPr lang="ru-RU" sz="1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Ознокомление</a:t>
            </a:r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с различными строительными материалами, видами соединений и креплений</a:t>
            </a:r>
            <a:endParaRPr lang="ru-RU" sz="1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rot="10800000" flipV="1">
            <a:off x="2357422" y="1214422"/>
            <a:ext cx="642942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>
            <a:off x="4607719" y="1393017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6572264" y="1142984"/>
            <a:ext cx="928694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1857356" y="3071810"/>
            <a:ext cx="5715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endCxn id="7" idx="0"/>
          </p:cNvCxnSpPr>
          <p:nvPr/>
        </p:nvCxnSpPr>
        <p:spPr>
          <a:xfrm rot="16200000" flipH="1">
            <a:off x="4665934" y="3049314"/>
            <a:ext cx="714380" cy="449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5" idx="2"/>
          </p:cNvCxnSpPr>
          <p:nvPr/>
        </p:nvCxnSpPr>
        <p:spPr>
          <a:xfrm rot="16200000" flipH="1">
            <a:off x="7312231" y="3025959"/>
            <a:ext cx="634512" cy="286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357166"/>
            <a:ext cx="73581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Речевое развитие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57290" y="1000108"/>
            <a:ext cx="2520000" cy="78581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Модуль</a:t>
            </a:r>
          </a:p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«От слова к азбуке»</a:t>
            </a:r>
            <a:endParaRPr lang="ru-RU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000760" y="1000108"/>
            <a:ext cx="2520000" cy="78581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Модули</a:t>
            </a:r>
          </a:p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«Речевое общение»</a:t>
            </a:r>
          </a:p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«Развитие речи»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214414" y="2214554"/>
            <a:ext cx="2628000" cy="395157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Практическая подготовка к обучению чтению и письму. Знакомство с книжной культурой и детской литературой. Совершенствование навыков устной речи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000760" y="2143116"/>
            <a:ext cx="2628000" cy="250033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Развивать связную речь, лексическую сторону и звуковую культуру речи. Формировать правильное речевое поведение, умение слушать и высказываться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000760" y="4786322"/>
            <a:ext cx="2643206" cy="170021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Общение</a:t>
            </a:r>
          </a:p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Слушание</a:t>
            </a:r>
          </a:p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Словесно-творческая деятельность</a:t>
            </a:r>
          </a:p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Подготовка к чтению</a:t>
            </a:r>
          </a:p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Подготовка к письму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rot="10800000" flipV="1">
            <a:off x="4071934" y="857232"/>
            <a:ext cx="571504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2" idx="2"/>
          </p:cNvCxnSpPr>
          <p:nvPr/>
        </p:nvCxnSpPr>
        <p:spPr>
          <a:xfrm rot="16200000" flipH="1">
            <a:off x="5137221" y="779511"/>
            <a:ext cx="476914" cy="6786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endCxn id="5" idx="0"/>
          </p:cNvCxnSpPr>
          <p:nvPr/>
        </p:nvCxnSpPr>
        <p:spPr>
          <a:xfrm rot="16200000" flipH="1">
            <a:off x="2335761" y="2021901"/>
            <a:ext cx="357190" cy="281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4" idx="2"/>
            <a:endCxn id="6" idx="0"/>
          </p:cNvCxnSpPr>
          <p:nvPr/>
        </p:nvCxnSpPr>
        <p:spPr>
          <a:xfrm rot="16200000" flipH="1">
            <a:off x="7109165" y="1937521"/>
            <a:ext cx="357190" cy="5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7" idx="0"/>
            <a:endCxn id="6" idx="2"/>
          </p:cNvCxnSpPr>
          <p:nvPr/>
        </p:nvCxnSpPr>
        <p:spPr>
          <a:xfrm rot="16200000" flipV="1">
            <a:off x="7247124" y="4711082"/>
            <a:ext cx="142876" cy="76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500042"/>
            <a:ext cx="72152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Художественно-эстетическое развитие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00166" y="1428736"/>
            <a:ext cx="2880000" cy="135732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Модуль </a:t>
            </a:r>
          </a:p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«Волшебная красота окружающего мира»</a:t>
            </a:r>
            <a:endParaRPr lang="ru-RU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429256" y="1428736"/>
            <a:ext cx="2880000" cy="1332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Модуль</a:t>
            </a:r>
          </a:p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«Музыка»</a:t>
            </a:r>
            <a:endParaRPr 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571604" y="3071810"/>
            <a:ext cx="2643206" cy="350046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Нравственная основа народной культуры и искусства. Устные, песенные, музыкально-хореографические, игровые, драматические, изобразительные формы. Ознакомление с явлениями культуры и искусства </a:t>
            </a:r>
            <a:endParaRPr lang="ru-RU" sz="1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572132" y="3071810"/>
            <a:ext cx="2571768" cy="350046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Развитие интереса к музыке, музыкальным занятиям. Формирование первичных представлений о закономерностях музыкального искусства. Музыкально-практическая деятельность.</a:t>
            </a:r>
            <a:endParaRPr lang="ru-RU" sz="1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 стрелкой 9"/>
          <p:cNvCxnSpPr>
            <a:stCxn id="2" idx="2"/>
          </p:cNvCxnSpPr>
          <p:nvPr/>
        </p:nvCxnSpPr>
        <p:spPr>
          <a:xfrm rot="16200000" flipH="1">
            <a:off x="5030064" y="1029544"/>
            <a:ext cx="262598" cy="2500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>
            <a:off x="4143372" y="1000108"/>
            <a:ext cx="285752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3" idx="2"/>
            <a:endCxn id="7" idx="0"/>
          </p:cNvCxnSpPr>
          <p:nvPr/>
        </p:nvCxnSpPr>
        <p:spPr>
          <a:xfrm rot="5400000">
            <a:off x="2773811" y="2905455"/>
            <a:ext cx="285752" cy="469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16200000" flipH="1">
            <a:off x="6643702" y="2857496"/>
            <a:ext cx="21431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2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B0F0"/>
      </a:hlink>
      <a:folHlink>
        <a:srgbClr val="0070C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1238</TotalTime>
  <Words>542</Words>
  <Application>Microsoft Office PowerPoint</Application>
  <PresentationFormat>Экран (4:3)</PresentationFormat>
  <Paragraphs>93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Юлия Репина</cp:lastModifiedBy>
  <cp:revision>30</cp:revision>
  <dcterms:created xsi:type="dcterms:W3CDTF">2014-11-22T17:16:34Z</dcterms:created>
  <dcterms:modified xsi:type="dcterms:W3CDTF">2017-11-10T17:23:08Z</dcterms:modified>
</cp:coreProperties>
</file>